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9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023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94360"/>
            <a:ext cx="109728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02340"/>
                </a:solidFill>
                <a:latin typeface="Aptos Display"/>
              </a:rPr>
              <a:t>MEA Mobile Ltd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234440"/>
            <a:ext cx="106070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285CC4"/>
                </a:solidFill>
                <a:latin typeface="Aptos"/>
              </a:rPr>
              <a:t>The digital commerce infrastructure for photo printing and personalized retail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1920240"/>
            <a:ext cx="10972800" cy="4206240"/>
          </a:xfrm>
          <a:prstGeom prst="roundRect">
            <a:avLst/>
          </a:prstGeom>
          <a:solidFill>
            <a:srgbClr val="FFFFFF"/>
          </a:solidFill>
          <a:ln>
            <a:solidFill>
              <a:srgbClr val="E1E9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240280"/>
            <a:ext cx="10241280" cy="3566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Turning smartphone memories into high-margin commerce for retailers, labs, and consumers.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8136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F6368"/>
                </a:solidFill>
                <a:latin typeface="Aptos"/>
              </a:rPr>
              <a:t>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9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023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94360"/>
            <a:ext cx="109728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02340"/>
                </a:solidFill>
                <a:latin typeface="Aptos Display"/>
              </a:rPr>
              <a:t>Competitive landscape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234440"/>
            <a:ext cx="106070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285CC4"/>
                </a:solidFill>
                <a:latin typeface="Aptos"/>
              </a:rPr>
              <a:t>The market remains fragmented, with few players combining consumer demand, software infrastructure, and retail distribution.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1920240"/>
            <a:ext cx="10972800" cy="4206240"/>
          </a:xfrm>
          <a:prstGeom prst="roundRect">
            <a:avLst/>
          </a:prstGeom>
          <a:solidFill>
            <a:srgbClr val="FFFFFF"/>
          </a:solidFill>
          <a:ln>
            <a:solidFill>
              <a:srgbClr val="E1E9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240280"/>
            <a:ext cx="10241280" cy="3566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Legacy providers often have dated experiences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Retailer-owned tools tend to have limited product innovation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Niche D2C brands and generic POD platforms lack full-stack position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MEA is better described as a category platform than a point solution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8136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F6368"/>
                </a:solidFill>
                <a:latin typeface="Aptos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9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023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94360"/>
            <a:ext cx="109728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02340"/>
                </a:solidFill>
                <a:latin typeface="Aptos Display"/>
              </a:rPr>
              <a:t>Growth strategy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234440"/>
            <a:ext cx="106070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285CC4"/>
                </a:solidFill>
                <a:latin typeface="Aptos"/>
              </a:rPr>
              <a:t>Capital would accelerate growth across product, distribution, and monetization.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1920240"/>
            <a:ext cx="10972800" cy="4206240"/>
          </a:xfrm>
          <a:prstGeom prst="roundRect">
            <a:avLst/>
          </a:prstGeom>
          <a:solidFill>
            <a:srgbClr val="FFFFFF"/>
          </a:solidFill>
          <a:ln>
            <a:solidFill>
              <a:srgbClr val="E1E9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240280"/>
            <a:ext cx="10241280" cy="3566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Scale owned consumer brands in core markets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Deepen enterprise and retailer partnerships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Launch higher-margin adjacent personalized products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Improve retention, merchandising, and conversion through data and AI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Pursue selective acquisition opportunities where attractive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8136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F6368"/>
                </a:solidFill>
                <a:latin typeface="Aptos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9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023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94360"/>
            <a:ext cx="109728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02340"/>
                </a:solidFill>
                <a:latin typeface="Aptos Display"/>
              </a:rPr>
              <a:t>Use of funds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234440"/>
            <a:ext cx="106070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285CC4"/>
                </a:solidFill>
                <a:latin typeface="Aptos"/>
              </a:rPr>
              <a:t>Investment would be directed toward growth initiatives with visible operating leverage.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1920240"/>
            <a:ext cx="10972800" cy="4206240"/>
          </a:xfrm>
          <a:prstGeom prst="roundRect">
            <a:avLst/>
          </a:prstGeom>
          <a:solidFill>
            <a:srgbClr val="FFFFFF"/>
          </a:solidFill>
          <a:ln>
            <a:solidFill>
              <a:srgbClr val="E1E9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240280"/>
            <a:ext cx="10241280" cy="3566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Product and engineering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Owned-brand growth marketing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Enterprise sales and partnership expansion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Automation, scalability, and data capability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Selective strategic acquisitions and working capital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8136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F6368"/>
                </a:solidFill>
                <a:latin typeface="Aptos"/>
              </a:rPr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9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023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94360"/>
            <a:ext cx="109728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02340"/>
                </a:solidFill>
                <a:latin typeface="Aptos Display"/>
              </a:rPr>
              <a:t>Risks and mitigants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234440"/>
            <a:ext cx="106070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285CC4"/>
                </a:solidFill>
                <a:latin typeface="Aptos"/>
              </a:rPr>
              <a:t>MEA understands the core risks in the category and has credible levers to manage them.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1920240"/>
            <a:ext cx="10972800" cy="4206240"/>
          </a:xfrm>
          <a:prstGeom prst="roundRect">
            <a:avLst/>
          </a:prstGeom>
          <a:solidFill>
            <a:srgbClr val="FFFFFF"/>
          </a:solidFill>
          <a:ln>
            <a:solidFill>
              <a:srgbClr val="E1E9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240280"/>
            <a:ext cx="10241280" cy="3566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Perception of a mature category, mitigated by positioning as mobile personalization commerce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D2C acquisition cost risk, mitigated by hybrid channel strategy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Partner ecosystem dependence, mitigated by B2B + B2C mix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Fulfillment quality variability, mitigated by software-led control points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8136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F6368"/>
                </a:solidFill>
                <a:latin typeface="Aptos"/>
              </a:rPr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9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023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94360"/>
            <a:ext cx="109728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02340"/>
                </a:solidFill>
                <a:latin typeface="Aptos Display"/>
              </a:rPr>
              <a:t>The investment case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234440"/>
            <a:ext cx="106070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285CC4"/>
                </a:solidFill>
                <a:latin typeface="Aptos"/>
              </a:rPr>
              <a:t>MEA offers exposure to a proven, scaled platform in a resilient and under-consolidated category.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1920240"/>
            <a:ext cx="10972800" cy="4206240"/>
          </a:xfrm>
          <a:prstGeom prst="roundRect">
            <a:avLst/>
          </a:prstGeom>
          <a:solidFill>
            <a:srgbClr val="FFFFFF"/>
          </a:solidFill>
          <a:ln>
            <a:solidFill>
              <a:srgbClr val="E1E9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240280"/>
            <a:ext cx="10241280" cy="3566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Existing market presence and international footprint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Proven deployment across thousands of locations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Multiple revenue streams and monetization layers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Strategic role between consumers, retailers, and fulfillment networks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Credible expansion pathways in product, geography, and software capability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8136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F6368"/>
                </a:solidFill>
                <a:latin typeface="Aptos"/>
              </a:rPr>
              <a:t>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9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023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94360"/>
            <a:ext cx="109728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02340"/>
                </a:solidFill>
                <a:latin typeface="Aptos Display"/>
              </a:rPr>
              <a:t>Closing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234440"/>
            <a:ext cx="106070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285CC4"/>
                </a:solidFill>
                <a:latin typeface="Aptos"/>
              </a:rPr>
              <a:t>MEA is building the infrastructure layer for mobile photo commerce and personalized retail.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1920240"/>
            <a:ext cx="10972800" cy="4206240"/>
          </a:xfrm>
          <a:prstGeom prst="roundRect">
            <a:avLst/>
          </a:prstGeom>
          <a:solidFill>
            <a:srgbClr val="FFFFFF"/>
          </a:solidFill>
          <a:ln>
            <a:solidFill>
              <a:srgbClr val="E1E9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240280"/>
            <a:ext cx="10241280" cy="3566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The company has demonstrated product relevance, channel adoption, and ecosystem fit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With growth capital, MEA can extend from category specialist to global platform leader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8136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F6368"/>
                </a:solidFill>
                <a:latin typeface="Aptos"/>
              </a:rPr>
              <a:t>15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9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023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94360"/>
            <a:ext cx="109728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02340"/>
                </a:solidFill>
                <a:latin typeface="Aptos Display"/>
              </a:rPr>
              <a:t>Investment thesis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234440"/>
            <a:ext cx="106070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285CC4"/>
                </a:solidFill>
                <a:latin typeface="Aptos"/>
              </a:rPr>
              <a:t>MEA is a scaled, capital-efficient photo commerce platform positioned to win in a fragmented global market.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1920240"/>
            <a:ext cx="10972800" cy="4206240"/>
          </a:xfrm>
          <a:prstGeom prst="roundRect">
            <a:avLst/>
          </a:prstGeom>
          <a:solidFill>
            <a:srgbClr val="FFFFFF"/>
          </a:solidFill>
          <a:ln>
            <a:solidFill>
              <a:srgbClr val="E1E9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240280"/>
            <a:ext cx="10241280" cy="3566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MEA powers mobile-first photo ordering and personalized product commerce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Combines owned consumer brands with retailer and lab enablement software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Platform already live across 21,000+ stores and photo labs in 11 countries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Publicly stated milestones suggest 10% of the US retail photo print market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Fresh capital can accelerate category leadership, expansion, and adjacency growth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8136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F6368"/>
                </a:solidFill>
                <a:latin typeface="Aptos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9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023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94360"/>
            <a:ext cx="109728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02340"/>
                </a:solidFill>
                <a:latin typeface="Aptos Display"/>
              </a:rPr>
              <a:t>The problem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234440"/>
            <a:ext cx="106070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285CC4"/>
                </a:solidFill>
                <a:latin typeface="Aptos"/>
              </a:rPr>
              <a:t>Consumers create more digital memories than ever, but the path from photo capture to purchase remains inefficient.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1920240"/>
            <a:ext cx="10972800" cy="4206240"/>
          </a:xfrm>
          <a:prstGeom prst="roundRect">
            <a:avLst/>
          </a:prstGeom>
          <a:solidFill>
            <a:srgbClr val="FFFFFF"/>
          </a:solidFill>
          <a:ln>
            <a:solidFill>
              <a:srgbClr val="E1E9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240280"/>
            <a:ext cx="10241280" cy="3566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Photo libraries are overwhelming and ordering experiences are often clunky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Many print journeys are still not designed for mobile-first behavior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Retailers need digital flows that drive store traffic and repeat purchase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Independent labs often lack modern e-commerce and acquisition tools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Category monetization remains under-optimized despite strong emotional demand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8136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F6368"/>
                </a:solidFill>
                <a:latin typeface="Aptos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9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023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94360"/>
            <a:ext cx="109728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02340"/>
                </a:solidFill>
                <a:latin typeface="Aptos Display"/>
              </a:rPr>
              <a:t>The solution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234440"/>
            <a:ext cx="106070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285CC4"/>
                </a:solidFill>
                <a:latin typeface="Aptos"/>
              </a:rPr>
              <a:t>MEA turns digital memories into simple, convenient commerce experiences.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1920240"/>
            <a:ext cx="10972800" cy="4206240"/>
          </a:xfrm>
          <a:prstGeom prst="roundRect">
            <a:avLst/>
          </a:prstGeom>
          <a:solidFill>
            <a:srgbClr val="FFFFFF"/>
          </a:solidFill>
          <a:ln>
            <a:solidFill>
              <a:srgbClr val="E1E9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240280"/>
            <a:ext cx="10241280" cy="3566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Owned mobile apps for direct consumer demand capture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White-label and partner solutions for retailers and photo labs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Mobile-first ordering journeys and fulfillment connectivity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Growth tooling to improve conversion, basket size, and repeat usage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Expansion paths into adjacent personalized product categories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8136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F6368"/>
                </a:solidFill>
                <a:latin typeface="Aptos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9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023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94360"/>
            <a:ext cx="109728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02340"/>
                </a:solidFill>
                <a:latin typeface="Aptos Display"/>
              </a:rPr>
              <a:t>Why now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234440"/>
            <a:ext cx="106070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285CC4"/>
                </a:solidFill>
                <a:latin typeface="Aptos"/>
              </a:rPr>
              <a:t>The category is being reshaped by mobile behavior, personalization, and retailer demand for digital-to-store commerce.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1920240"/>
            <a:ext cx="10972800" cy="4206240"/>
          </a:xfrm>
          <a:prstGeom prst="roundRect">
            <a:avLst/>
          </a:prstGeom>
          <a:solidFill>
            <a:srgbClr val="FFFFFF"/>
          </a:solidFill>
          <a:ln>
            <a:solidFill>
              <a:srgbClr val="E1E9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240280"/>
            <a:ext cx="10241280" cy="3566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Smartphone photo creation continues to rise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Consumers increasingly value personalized physical products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Retailers need software that drives measurable traffic and revenue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AI can improve merchandising, product discovery, and creative workflows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This is no longer just photo printing, it is mobile personalization commerce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8136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F6368"/>
                </a:solidFill>
                <a:latin typeface="Aptos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9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023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94360"/>
            <a:ext cx="109728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02340"/>
                </a:solidFill>
                <a:latin typeface="Aptos Display"/>
              </a:rPr>
              <a:t>Market opportunity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234440"/>
            <a:ext cx="106070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285CC4"/>
                </a:solidFill>
                <a:latin typeface="Aptos"/>
              </a:rPr>
              <a:t>MEA addresses a broad market spanning photo commerce, personalized products, and retail enablement.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1920240"/>
            <a:ext cx="10972800" cy="4206240"/>
          </a:xfrm>
          <a:prstGeom prst="roundRect">
            <a:avLst/>
          </a:prstGeom>
          <a:solidFill>
            <a:srgbClr val="FFFFFF"/>
          </a:solidFill>
          <a:ln>
            <a:solidFill>
              <a:srgbClr val="E1E9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240280"/>
            <a:ext cx="10241280" cy="3566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Retail photo printing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Direct-to-consumer photo products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Personalized gifting and decor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White-label e-commerce enablement for labs and retailers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Demand generation and engagement solutions for photo merchants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8136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F6368"/>
                </a:solidFill>
                <a:latin typeface="Aptos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9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023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94360"/>
            <a:ext cx="109728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02340"/>
                </a:solidFill>
                <a:latin typeface="Aptos Display"/>
              </a:rPr>
              <a:t>Business model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234440"/>
            <a:ext cx="106070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285CC4"/>
                </a:solidFill>
                <a:latin typeface="Aptos"/>
              </a:rPr>
              <a:t>MEA benefits from a hybrid B2B + B2C model that creates revenue diversity and strategic leverage.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1920240"/>
            <a:ext cx="10972800" cy="4206240"/>
          </a:xfrm>
          <a:prstGeom prst="roundRect">
            <a:avLst/>
          </a:prstGeom>
          <a:solidFill>
            <a:srgbClr val="FFFFFF"/>
          </a:solidFill>
          <a:ln>
            <a:solidFill>
              <a:srgbClr val="E1E9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240280"/>
            <a:ext cx="10241280" cy="3566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B2B revenue from retailer and lab enablement, software, services, and white-label solutions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B2C revenue from owned brands, transaction margins, repeat orders, and cross-sell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Multiple monetization paths improve resilience and insight into demand and conversion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8136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F6368"/>
                </a:solidFill>
                <a:latin typeface="Aptos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9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023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94360"/>
            <a:ext cx="109728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02340"/>
                </a:solidFill>
                <a:latin typeface="Aptos Display"/>
              </a:rPr>
              <a:t>Traction and proof points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234440"/>
            <a:ext cx="106070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285CC4"/>
                </a:solidFill>
                <a:latin typeface="Aptos"/>
              </a:rPr>
              <a:t>MEA has already established real scale, distribution, and market credibility.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1920240"/>
            <a:ext cx="10972800" cy="4206240"/>
          </a:xfrm>
          <a:prstGeom prst="roundRect">
            <a:avLst/>
          </a:prstGeom>
          <a:solidFill>
            <a:srgbClr val="FFFFFF"/>
          </a:solidFill>
          <a:ln>
            <a:solidFill>
              <a:srgbClr val="E1E9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240280"/>
            <a:ext cx="10241280" cy="3566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Live across 21,000+ stores and photo labs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Operating in 11 countries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Owned brands include Printicular, Photo Prints Now, and Photo Prints+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Announced milestone of 10% share of the US retail photo print market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Retail case studies indicate stronger revenue per customer and in-store activation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8136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F6368"/>
                </a:solidFill>
                <a:latin typeface="Aptos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9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023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94360"/>
            <a:ext cx="109728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02340"/>
                </a:solidFill>
                <a:latin typeface="Aptos Display"/>
              </a:rPr>
              <a:t>Why MEA wins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234440"/>
            <a:ext cx="106070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285CC4"/>
                </a:solidFill>
                <a:latin typeface="Aptos"/>
              </a:rPr>
              <a:t>MEA occupies a structurally advantaged position across the photo-commerce value chain.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1920240"/>
            <a:ext cx="10972800" cy="4206240"/>
          </a:xfrm>
          <a:prstGeom prst="roundRect">
            <a:avLst/>
          </a:prstGeom>
          <a:solidFill>
            <a:srgbClr val="FFFFFF"/>
          </a:solidFill>
          <a:ln>
            <a:solidFill>
              <a:srgbClr val="E1E9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240280"/>
            <a:ext cx="10241280" cy="3566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Mobile-first expertise in an under-innovated category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Combination of owned demand capture and partner enablement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Integration into fulfillment and retail networks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International footprint and long-standing category knowledge</a:t>
            </a:r>
          </a:p>
          <a:p>
            <a:pPr>
              <a:spcAft>
                <a:spcPts val="1200"/>
              </a:spcAft>
              <a:defRPr sz="2000">
                <a:solidFill>
                  <a:srgbClr val="222222"/>
                </a:solidFill>
                <a:latin typeface="Aptos"/>
              </a:defRPr>
            </a:pPr>
            <a:r>
              <a:t>Ability to expand into adjacent personalized products and commerce services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8136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F6368"/>
                </a:solidFill>
                <a:latin typeface="Aptos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